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7"/>
  </p:notesMasterIdLst>
  <p:sldIdLst>
    <p:sldId id="262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5">
          <p15:clr>
            <a:srgbClr val="A4A3A4"/>
          </p15:clr>
        </p15:guide>
        <p15:guide id="2" pos="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014" autoAdjust="0"/>
  </p:normalViewPr>
  <p:slideViewPr>
    <p:cSldViewPr snapToGrid="0" showGuides="1">
      <p:cViewPr varScale="1">
        <p:scale>
          <a:sx n="68" d="100"/>
          <a:sy n="68" d="100"/>
        </p:scale>
        <p:origin x="1440" y="60"/>
      </p:cViewPr>
      <p:guideLst>
        <p:guide orient="horz" pos="1585"/>
        <p:guide pos="3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B9F96670-6195-4A31-A800-DF617388E5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F41C225-C07F-4DED-BC61-69AB6F66466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41B4C-7478-4E4D-94F8-C3FDE62FF6C3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0D9FDAA1-4B01-4D1A-8D59-1809A723B1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F29992A0-BEC7-4274-A07E-820F81148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5CBBA80-B452-48F2-9242-6E19E41910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D94C740-A82B-42FB-BF45-1F99A6E830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C770A31-A0EA-4865-B260-87D43F058A5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6C1CAB0-7DE4-40E4-8B2F-4C20A730E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CFBC8-E6DD-4583-96DE-8DAC4B85B5CF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E566C33-CC97-46B4-98DC-B9488C12A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848105B-4A6C-4F26-A6D8-79C64EC9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373F2-EC9C-49C2-9D2A-8C2326808E4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828C7C1-8BAF-4C3B-A58D-589F178931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013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BFB8BE2-6E80-46C0-B2EC-7FAC57F9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4ADCB-1B74-426C-ACEC-463FAEAF999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E8A7414-0B38-4C8D-B2A3-8D5012D4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3FE30A5-7849-40DC-8F20-2B92FDD5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6941C-89C8-4093-8EA6-55794486AE1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057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E1B15E-4C8E-4402-A1A1-0A30435A9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DD04-ED9D-4828-BE1D-1A84AFB86B0C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95D6808-A301-443C-A386-D681C97D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F491435-19EC-4C11-80DE-D87CC3759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AF145-9CA1-47F2-B758-288695FA11C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3374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F9E42F0-57FA-4D8D-A372-844FFDF2D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0D00D-4AB6-4C23-BFD9-279C6AD394C6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128EC31-7DF6-46DF-BC39-58C43AF4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798BC80-B134-47EA-90C6-D1376294E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3D884-0F3B-441F-9751-BA262317375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3721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90145B0-23A7-4309-A228-DF7EA99A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46095-DE87-45BD-B3A6-0D78647EC121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62A81D6-1DEE-4D61-9581-AF05B13C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0750695-D9CA-4344-8D2B-21DC353F7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01C75-3207-4498-900D-9C0B1D806DA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3341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47D9E32-FAAF-4E1A-8B1A-CE757DFA3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AB7A5-FDC2-47D4-BC84-21B500E33582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A5C2329-4899-40A9-91CC-A2A1E04D4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18F1667-8E1F-477F-921E-C18A20E5E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F5A82-370F-475D-AD5E-C1FF5B08CEA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9829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697C9B69-F434-4ABB-A7EE-47C7EBBB1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9138A-6D50-4F87-A0E5-4B69E3EA31AD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BC21CA30-9B32-4D4F-A428-68C40D270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11757861-2E68-41AB-9AB9-F8BE1E40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37E38E-47C9-477F-A832-EF59BB4D6BB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7739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2B225529-04A3-45E4-AC49-A08B82F5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E8C92-25B5-4F59-91C4-488DEC64DB6E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F7EB491E-65E2-4D06-ADD4-478A184E6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0C3B195B-1753-4CBB-82D4-E94CA0689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AC4F0-C82D-4AE5-933D-8A4A39BB946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6408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1">
            <a:extLst>
              <a:ext uri="{FF2B5EF4-FFF2-40B4-BE49-F238E27FC236}">
                <a16:creationId xmlns:a16="http://schemas.microsoft.com/office/drawing/2014/main" id="{172FB7F3-5FBB-4F59-9B2B-9B3C9D1BB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53D77-2FD0-4FDA-A17A-F73B76DEB50C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2">
            <a:extLst>
              <a:ext uri="{FF2B5EF4-FFF2-40B4-BE49-F238E27FC236}">
                <a16:creationId xmlns:a16="http://schemas.microsoft.com/office/drawing/2014/main" id="{69B14DB1-0EDD-4BF8-94A4-E48FADDD2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3">
            <a:extLst>
              <a:ext uri="{FF2B5EF4-FFF2-40B4-BE49-F238E27FC236}">
                <a16:creationId xmlns:a16="http://schemas.microsoft.com/office/drawing/2014/main" id="{92C51B97-5E79-41D0-AF2E-5B12E7CB4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4785E-57E9-494D-8F0B-1EBC5236DE8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7285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08550EF-A449-4795-8688-3C336025D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6530C-EB42-44CF-868E-BFA154B22745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E91A08E-2C60-49E4-A072-3045E69B7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9BDC331-0212-4BF3-82B6-4308794E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D7E88-DA16-4ACF-8046-33461F6D478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9996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A51F2D4-4E3B-48A6-837E-B53714F48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B1A64-F592-4EE2-AC1B-03FE7E7C56B3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54702C7-5B4F-4D8F-B9D5-72B5C811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1FCF61F-9D1C-4E97-B8A7-AE605E05D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7719F-6CF2-4E1D-BDD2-76C2589937E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3787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naslova 1">
            <a:extLst>
              <a:ext uri="{FF2B5EF4-FFF2-40B4-BE49-F238E27FC236}">
                <a16:creationId xmlns:a16="http://schemas.microsoft.com/office/drawing/2014/main" id="{5BC2FF3D-EA56-4BB8-B864-A3149A1AB97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5123" name="Rezervirano mjesto teksta 2">
            <a:extLst>
              <a:ext uri="{FF2B5EF4-FFF2-40B4-BE49-F238E27FC236}">
                <a16:creationId xmlns:a16="http://schemas.microsoft.com/office/drawing/2014/main" id="{06359977-FBCE-446D-9B04-BF61BE192E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DA91BDE-ECD7-450B-BAF0-50E769500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D5C599-2F86-45E0-88CA-4011ADEE7859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129F5B8-FC1F-4A9B-8906-7A69FD9EB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290B4D8-C212-4154-8ED6-E646F6359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A977464-E73E-4A20-9973-F761AC7C891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CF92818-21C3-4DE0-BB60-52C9DEA7D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677" y="1202499"/>
            <a:ext cx="8467594" cy="1470025"/>
          </a:xfrm>
        </p:spPr>
        <p:txBody>
          <a:bodyPr>
            <a:normAutofit/>
          </a:bodyPr>
          <a:lstStyle/>
          <a:p>
            <a:pPr marL="287338"/>
            <a:r>
              <a:rPr lang="hr-HR" altLang="sr-Latn-RS" sz="2000" dirty="0">
                <a:solidFill>
                  <a:schemeClr val="tx1"/>
                </a:solidFill>
              </a:rPr>
              <a:t>4. SUSTAV DVIJU LINEARNIH JEDNADŽBI S DVJEMA NEPOZNANICAMA </a:t>
            </a:r>
          </a:p>
        </p:txBody>
      </p:sp>
      <p:sp>
        <p:nvSpPr>
          <p:cNvPr id="8195" name="Subtitle 2">
            <a:extLst>
              <a:ext uri="{FF2B5EF4-FFF2-40B4-BE49-F238E27FC236}">
                <a16:creationId xmlns:a16="http://schemas.microsoft.com/office/drawing/2014/main" id="{6DBE01E2-A8F9-4FA9-A50D-5764A7A71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9074" y="2516188"/>
            <a:ext cx="6400800" cy="2895687"/>
          </a:xfrm>
        </p:spPr>
        <p:txBody>
          <a:bodyPr/>
          <a:lstStyle/>
          <a:p>
            <a:r>
              <a:rPr lang="hr-HR" altLang="sr-Latn-RS" sz="4400">
                <a:solidFill>
                  <a:schemeClr val="tx1"/>
                </a:solidFill>
              </a:rPr>
              <a:t>4.3.1. </a:t>
            </a:r>
            <a:r>
              <a:rPr lang="hr-HR" altLang="sr-Latn-RS" sz="4400" dirty="0">
                <a:solidFill>
                  <a:schemeClr val="tx1"/>
                </a:solidFill>
              </a:rPr>
              <a:t>Metoda suprotnih koeficijenata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kstniOkvir 1">
            <a:extLst>
              <a:ext uri="{FF2B5EF4-FFF2-40B4-BE49-F238E27FC236}">
                <a16:creationId xmlns:a16="http://schemas.microsoft.com/office/drawing/2014/main" id="{0FC421BF-4301-4FE5-A8B0-7CCC73CB3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792163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  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12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8E4997EA-E829-4B96-91B0-F67FB8E401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2000" y="1293813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571320" progId="Equation.DSMT4">
                  <p:embed/>
                </p:oleObj>
              </mc:Choice>
              <mc:Fallback>
                <p:oleObj name="Equation" r:id="rId2" imgW="13334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1293813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B43AD27B-56F5-4C1F-B1B8-C6B0B6467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3" y="803275"/>
            <a:ext cx="1208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1B80365-C39E-4CEF-A471-2B89FDF4F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803275"/>
            <a:ext cx="1206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66AC5B22-8AAD-4B5F-BB33-0EABB70DECD0}"/>
              </a:ext>
            </a:extLst>
          </p:cNvPr>
          <p:cNvSpPr/>
          <p:nvPr/>
        </p:nvSpPr>
        <p:spPr>
          <a:xfrm>
            <a:off x="3206750" y="650875"/>
            <a:ext cx="315913" cy="5429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Pravokutnik 7">
            <a:extLst>
              <a:ext uri="{FF2B5EF4-FFF2-40B4-BE49-F238E27FC236}">
                <a16:creationId xmlns:a16="http://schemas.microsoft.com/office/drawing/2014/main" id="{A13E699E-4505-4988-A3C0-C73F18CC65BD}"/>
              </a:ext>
            </a:extLst>
          </p:cNvPr>
          <p:cNvSpPr/>
          <p:nvPr/>
        </p:nvSpPr>
        <p:spPr>
          <a:xfrm>
            <a:off x="3200400" y="1300163"/>
            <a:ext cx="315913" cy="6159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48E4FD1C-86D2-49D6-A4F4-D0BF03E75CDF}"/>
              </a:ext>
            </a:extLst>
          </p:cNvPr>
          <p:cNvSpPr/>
          <p:nvPr/>
        </p:nvSpPr>
        <p:spPr>
          <a:xfrm>
            <a:off x="3686175" y="657225"/>
            <a:ext cx="315913" cy="5413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54E5AED3-B1E5-4935-9ABC-F9BE898C3B01}"/>
              </a:ext>
            </a:extLst>
          </p:cNvPr>
          <p:cNvSpPr/>
          <p:nvPr/>
        </p:nvSpPr>
        <p:spPr>
          <a:xfrm>
            <a:off x="3679825" y="1306513"/>
            <a:ext cx="315913" cy="614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520AABA5-65D3-4822-878E-76618F98A804}"/>
              </a:ext>
            </a:extLst>
          </p:cNvPr>
          <p:cNvSpPr/>
          <p:nvPr/>
        </p:nvSpPr>
        <p:spPr>
          <a:xfrm>
            <a:off x="4351338" y="646113"/>
            <a:ext cx="315912" cy="54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A946AEE9-DCAE-422F-BC28-8A3E6ACCD28B}"/>
              </a:ext>
            </a:extLst>
          </p:cNvPr>
          <p:cNvSpPr/>
          <p:nvPr/>
        </p:nvSpPr>
        <p:spPr>
          <a:xfrm>
            <a:off x="4346575" y="1295400"/>
            <a:ext cx="315913" cy="6143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9016BD9D-F7DE-4D62-A0BB-A3EF754C6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27647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Brojeve 1 i </a:t>
            </a:r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BB5E28BD-D42C-450B-984B-4968D4463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68438" y="2192338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571320" progId="Equation.DSMT4">
                  <p:embed/>
                </p:oleObj>
              </mc:Choice>
              <mc:Fallback>
                <p:oleObj name="Equation" r:id="rId4" imgW="203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192338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kstniOkvir 14">
            <a:extLst>
              <a:ext uri="{FF2B5EF4-FFF2-40B4-BE49-F238E27FC236}">
                <a16:creationId xmlns:a16="http://schemas.microsoft.com/office/drawing/2014/main" id="{942B3B84-F2C1-4E1C-AB81-527BE011F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050" y="2286000"/>
            <a:ext cx="5194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zovemo </a:t>
            </a:r>
            <a:r>
              <a:rPr lang="hr-HR" altLang="sr-Latn-RS" b="1">
                <a:solidFill>
                  <a:srgbClr val="0070C0"/>
                </a:solidFill>
              </a:rPr>
              <a:t>koeficijenti</a:t>
            </a:r>
            <a:r>
              <a:rPr lang="hr-HR" altLang="sr-Latn-RS" b="1"/>
              <a:t> </a:t>
            </a:r>
            <a:r>
              <a:rPr lang="hr-HR" altLang="sr-Latn-RS"/>
              <a:t>sustava</a:t>
            </a:r>
            <a:r>
              <a:rPr lang="hr-HR" altLang="sr-Latn-RS" b="1"/>
              <a:t> </a:t>
            </a:r>
            <a:r>
              <a:rPr lang="hr-HR" altLang="sr-Latn-RS" b="1">
                <a:solidFill>
                  <a:srgbClr val="0070C0"/>
                </a:solidFill>
              </a:rPr>
              <a:t>uz </a:t>
            </a:r>
            <a:r>
              <a:rPr lang="hr-HR" altLang="sr-Latn-RS" b="1" i="1">
                <a:solidFill>
                  <a:srgbClr val="0070C0"/>
                </a:solidFill>
              </a:rPr>
              <a:t>x</a:t>
            </a:r>
            <a:r>
              <a:rPr lang="hr-HR" altLang="sr-Latn-RS" b="1" i="1"/>
              <a:t>.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910934CE-D484-4197-B533-3DD620E1E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879725"/>
            <a:ext cx="167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Brojeve 1 i 2 </a:t>
            </a: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E6A2F607-0598-4542-8D1C-F3CA4A8D1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913" y="2879725"/>
            <a:ext cx="3832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zovemo </a:t>
            </a:r>
            <a:r>
              <a:rPr lang="hr-HR" altLang="sr-Latn-RS" b="1">
                <a:solidFill>
                  <a:srgbClr val="FF0000"/>
                </a:solidFill>
              </a:rPr>
              <a:t>koeficijenti</a:t>
            </a:r>
            <a:r>
              <a:rPr lang="hr-HR" altLang="sr-Latn-RS" b="1"/>
              <a:t> </a:t>
            </a:r>
            <a:r>
              <a:rPr lang="hr-HR" altLang="sr-Latn-RS"/>
              <a:t>sustava</a:t>
            </a:r>
            <a:r>
              <a:rPr lang="hr-HR" altLang="sr-Latn-RS" b="1"/>
              <a:t> </a:t>
            </a:r>
            <a:r>
              <a:rPr lang="hr-HR" altLang="sr-Latn-RS" b="1">
                <a:solidFill>
                  <a:srgbClr val="FF0000"/>
                </a:solidFill>
              </a:rPr>
              <a:t>uz </a:t>
            </a:r>
            <a:r>
              <a:rPr lang="hr-HR" altLang="sr-Latn-RS" b="1" i="1">
                <a:solidFill>
                  <a:srgbClr val="FF0000"/>
                </a:solidFill>
              </a:rPr>
              <a:t>y.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5C96E90E-49B3-4D2E-87A3-857315382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3473450"/>
            <a:ext cx="2065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Brojeve 12 i 18 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D24FE867-B182-4F45-91D6-47B23C997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473450"/>
            <a:ext cx="3860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zovemo </a:t>
            </a:r>
            <a:r>
              <a:rPr lang="hr-HR" altLang="sr-Latn-RS" b="1"/>
              <a:t>slobodni članovi </a:t>
            </a:r>
            <a:r>
              <a:rPr lang="hr-HR" altLang="sr-Latn-RS"/>
              <a:t>sustava</a:t>
            </a:r>
            <a:r>
              <a:rPr lang="hr-HR" altLang="sr-Latn-RS" b="1"/>
              <a:t>.</a:t>
            </a:r>
            <a:endParaRPr lang="hr-HR" altLang="sr-Latn-RS" b="1" i="1"/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9FE3ED38-B9BD-44E1-836F-E65D75840790}"/>
              </a:ext>
            </a:extLst>
          </p:cNvPr>
          <p:cNvSpPr/>
          <p:nvPr/>
        </p:nvSpPr>
        <p:spPr>
          <a:xfrm>
            <a:off x="2743200" y="620713"/>
            <a:ext cx="2292350" cy="13779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24FF9FF4-C245-4C33-9584-7D292652A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0" y="823913"/>
            <a:ext cx="34194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DVIJU LINEARIH JEDNADŽBI S DVIJE NEPOZNANICE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C8826A44-DF83-4027-BB19-18446CB0B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4108450"/>
            <a:ext cx="82867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Metoda suprotnih koeficijenata sastoji se u tome da se dobiju suprotni koeficijenti ili uz nepoznanicu x ili uz nepoznanicu y, a zatim da se jednadžbe zbroje. </a:t>
            </a:r>
          </a:p>
          <a:p>
            <a:pPr eaLnBrk="1" hangingPunct="1"/>
            <a:endParaRPr lang="hr-HR" altLang="sr-Latn-RS"/>
          </a:p>
          <a:p>
            <a:pPr eaLnBrk="1" hangingPunct="1"/>
            <a:r>
              <a:rPr lang="hr-HR" altLang="sr-Latn-RS"/>
              <a:t>Suprotne koeficijente ćemo dobiti množenjem jedne ili obiju jednadžbi nekim racionalnim brojem različitim od nule.</a:t>
            </a:r>
          </a:p>
          <a:p>
            <a:pPr eaLnBrk="1" hangingPunct="1"/>
            <a:endParaRPr lang="hr-HR" altLang="sr-Latn-RS"/>
          </a:p>
          <a:p>
            <a:pPr eaLnBrk="1" hangingPunct="1"/>
            <a:r>
              <a:rPr lang="hr-HR" altLang="sr-Latn-RS"/>
              <a:t>Pri tome dobivamo sustav ekvivalentan početnom sustavu.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/>
      <p:bldP spid="15" grpId="0"/>
      <p:bldP spid="16" grpId="0"/>
      <p:bldP spid="17" grpId="0"/>
      <p:bldP spid="18" grpId="0"/>
      <p:bldP spid="19" grpId="0"/>
      <p:bldP spid="21" grpId="0" animBg="1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kstniOkvir 2">
            <a:extLst>
              <a:ext uri="{FF2B5EF4-FFF2-40B4-BE49-F238E27FC236}">
                <a16:creationId xmlns:a16="http://schemas.microsoft.com/office/drawing/2014/main" id="{FEE9DBD0-A291-4C27-AEA7-4D8091552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838200"/>
            <a:ext cx="164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/>
              <a:t> +   </a:t>
            </a:r>
            <a:r>
              <a:rPr lang="hr-HR" altLang="sr-Latn-RS" i="1"/>
              <a:t>y</a:t>
            </a:r>
            <a:r>
              <a:rPr lang="hr-HR" altLang="sr-Latn-RS"/>
              <a:t> = 12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26A85B9D-74A6-4B48-B8CC-84F87D88F8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9013" y="1339850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571320" progId="Equation.DSMT4">
                  <p:embed/>
                </p:oleObj>
              </mc:Choice>
              <mc:Fallback>
                <p:oleObj name="Equation" r:id="rId2" imgW="13334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1339850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TekstniOkvir 13">
            <a:extLst>
              <a:ext uri="{FF2B5EF4-FFF2-40B4-BE49-F238E27FC236}">
                <a16:creationId xmlns:a16="http://schemas.microsoft.com/office/drawing/2014/main" id="{86DBE66F-EA17-4194-A642-9E5D3E11E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60350"/>
            <a:ext cx="5226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Riješimo sustav metodom suprotnih koeficijenata: </a:t>
            </a:r>
          </a:p>
        </p:txBody>
      </p: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5CD2B30A-72E3-4024-8F46-6C4236E3CABE}"/>
              </a:ext>
            </a:extLst>
          </p:cNvPr>
          <p:cNvCxnSpPr/>
          <p:nvPr/>
        </p:nvCxnSpPr>
        <p:spPr>
          <a:xfrm rot="5400000">
            <a:off x="2111375" y="914400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1C6D1E5C-1980-46F7-BCC7-B8AE0B5B7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138" y="823913"/>
            <a:ext cx="1106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· </a:t>
            </a:r>
            <a:r>
              <a:rPr lang="hr-HR" altLang="sr-Latn-RS"/>
              <a:t>(–2)</a:t>
            </a:r>
          </a:p>
        </p:txBody>
      </p: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E6B85C80-6E31-4955-90E2-2CDDD9689BE7}"/>
              </a:ext>
            </a:extLst>
          </p:cNvPr>
          <p:cNvCxnSpPr/>
          <p:nvPr/>
        </p:nvCxnSpPr>
        <p:spPr>
          <a:xfrm>
            <a:off x="688975" y="1930400"/>
            <a:ext cx="24145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2B1F91B5-8F52-48A2-9719-850F29125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146300"/>
            <a:ext cx="207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2</a:t>
            </a:r>
            <a:r>
              <a:rPr lang="hr-HR" altLang="sr-Latn-RS" i="1"/>
              <a:t>x</a:t>
            </a:r>
            <a:r>
              <a:rPr lang="hr-HR" altLang="sr-Latn-RS"/>
              <a:t> – 2</a:t>
            </a:r>
            <a:r>
              <a:rPr lang="hr-HR" altLang="sr-Latn-RS" i="1"/>
              <a:t>y</a:t>
            </a:r>
            <a:r>
              <a:rPr lang="hr-HR" altLang="sr-Latn-RS"/>
              <a:t> = – 24</a:t>
            </a:r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8245AFA9-8DC4-42EE-A5F2-E729AC3EBF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7425" y="2595563"/>
          <a:ext cx="133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571320" progId="Equation.DSMT4">
                  <p:embed/>
                </p:oleObj>
              </mc:Choice>
              <mc:Fallback>
                <p:oleObj name="Equation" r:id="rId4" imgW="13334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2595563"/>
                        <a:ext cx="1333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39064876-90BB-4AA4-8224-0CD85209337C}"/>
              </a:ext>
            </a:extLst>
          </p:cNvPr>
          <p:cNvCxnSpPr/>
          <p:nvPr/>
        </p:nvCxnSpPr>
        <p:spPr>
          <a:xfrm>
            <a:off x="700088" y="3257550"/>
            <a:ext cx="2416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F2B4A763-7DB8-4C2A-875A-BC01F04BACAB}"/>
              </a:ext>
            </a:extLst>
          </p:cNvPr>
          <p:cNvCxnSpPr/>
          <p:nvPr/>
        </p:nvCxnSpPr>
        <p:spPr>
          <a:xfrm rot="5400000">
            <a:off x="2082006" y="2556669"/>
            <a:ext cx="1004888" cy="203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33923E04-910A-4761-BB00-E4A3B27E8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2471738"/>
            <a:ext cx="530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+</a:t>
            </a:r>
          </a:p>
        </p:txBody>
      </p: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DCB72F02-8F2B-40D7-BF86-5F4BC2D891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471863"/>
          <a:ext cx="977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571320" progId="Equation.DSMT4">
                  <p:embed/>
                </p:oleObj>
              </mc:Choice>
              <mc:Fallback>
                <p:oleObj name="Equation" r:id="rId6" imgW="9777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71863"/>
                        <a:ext cx="977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6BCA6BA5-8767-4994-945F-A3EF3DD175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3630613"/>
          <a:ext cx="1066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680" imgH="228600" progId="Equation.DSMT4">
                  <p:embed/>
                </p:oleObj>
              </mc:Choice>
              <mc:Fallback>
                <p:oleObj name="Equation" r:id="rId8" imgW="106668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630613"/>
                        <a:ext cx="10668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Elipsa 29">
            <a:extLst>
              <a:ext uri="{FF2B5EF4-FFF2-40B4-BE49-F238E27FC236}">
                <a16:creationId xmlns:a16="http://schemas.microsoft.com/office/drawing/2014/main" id="{207BD524-5F73-4EC3-8BF0-9828AB4C3739}"/>
              </a:ext>
            </a:extLst>
          </p:cNvPr>
          <p:cNvSpPr/>
          <p:nvPr/>
        </p:nvSpPr>
        <p:spPr>
          <a:xfrm>
            <a:off x="823913" y="1998663"/>
            <a:ext cx="688975" cy="1252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48858168-4893-4598-B8A7-CB6089134E5F}"/>
              </a:ext>
            </a:extLst>
          </p:cNvPr>
          <p:cNvSpPr/>
          <p:nvPr/>
        </p:nvSpPr>
        <p:spPr>
          <a:xfrm>
            <a:off x="1338263" y="1979613"/>
            <a:ext cx="687387" cy="125412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2" name="Obični oblačić 31">
            <a:extLst>
              <a:ext uri="{FF2B5EF4-FFF2-40B4-BE49-F238E27FC236}">
                <a16:creationId xmlns:a16="http://schemas.microsoft.com/office/drawing/2014/main" id="{C079F976-B12C-4157-AF1F-B821523243E7}"/>
              </a:ext>
            </a:extLst>
          </p:cNvPr>
          <p:cNvSpPr/>
          <p:nvPr/>
        </p:nvSpPr>
        <p:spPr>
          <a:xfrm>
            <a:off x="2889957" y="1095022"/>
            <a:ext cx="2540000" cy="485423"/>
          </a:xfrm>
          <a:prstGeom prst="cloudCallout">
            <a:avLst>
              <a:gd name="adj1" fmla="val -79055"/>
              <a:gd name="adj2" fmla="val 142988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37D3E901-DE6B-492B-B439-FD542999C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1139825"/>
            <a:ext cx="190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2</a:t>
            </a:r>
            <a:r>
              <a:rPr lang="hr-HR" altLang="sr-Latn-RS" i="1"/>
              <a:t>y</a:t>
            </a:r>
            <a:r>
              <a:rPr lang="hr-HR" altLang="sr-Latn-RS"/>
              <a:t> + 2</a:t>
            </a:r>
            <a:r>
              <a:rPr lang="hr-HR" altLang="sr-Latn-RS" i="1"/>
              <a:t>y</a:t>
            </a:r>
            <a:r>
              <a:rPr lang="hr-HR" altLang="sr-Latn-RS"/>
              <a:t> = 0</a:t>
            </a:r>
          </a:p>
        </p:txBody>
      </p:sp>
      <p:sp>
        <p:nvSpPr>
          <p:cNvPr id="34" name="Elipsa 33">
            <a:extLst>
              <a:ext uri="{FF2B5EF4-FFF2-40B4-BE49-F238E27FC236}">
                <a16:creationId xmlns:a16="http://schemas.microsoft.com/office/drawing/2014/main" id="{197CAD66-6B17-442A-A6E6-C490CDCF5386}"/>
              </a:ext>
            </a:extLst>
          </p:cNvPr>
          <p:cNvSpPr/>
          <p:nvPr/>
        </p:nvSpPr>
        <p:spPr>
          <a:xfrm>
            <a:off x="1941513" y="1979613"/>
            <a:ext cx="688975" cy="12541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chemeClr val="tx1"/>
              </a:solidFill>
              <a:cs typeface="Arial" charset="0"/>
            </a:endParaRPr>
          </a:p>
        </p:txBody>
      </p:sp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ED68CD2F-1275-44BB-9C28-30C1D47056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5375" y="4181475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571320" progId="Equation.DSMT4">
                  <p:embed/>
                </p:oleObj>
              </mc:Choice>
              <mc:Fallback>
                <p:oleObj name="Equation" r:id="rId10" imgW="10159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4181475"/>
                        <a:ext cx="1016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1595C69F-B346-4BCC-A3D8-0B8C05584B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4935538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622080" progId="Equation.DSMT4">
                  <p:embed/>
                </p:oleObj>
              </mc:Choice>
              <mc:Fallback>
                <p:oleObj name="Equation" r:id="rId12" imgW="133344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935538"/>
                        <a:ext cx="1333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Ravni poveznik 36">
            <a:extLst>
              <a:ext uri="{FF2B5EF4-FFF2-40B4-BE49-F238E27FC236}">
                <a16:creationId xmlns:a16="http://schemas.microsoft.com/office/drawing/2014/main" id="{1E116998-B07F-4D11-A544-3A0052D18C7C}"/>
              </a:ext>
            </a:extLst>
          </p:cNvPr>
          <p:cNvCxnSpPr/>
          <p:nvPr/>
        </p:nvCxnSpPr>
        <p:spPr>
          <a:xfrm rot="5400000">
            <a:off x="1890713" y="4362450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8">
            <a:extLst>
              <a:ext uri="{FF2B5EF4-FFF2-40B4-BE49-F238E27FC236}">
                <a16:creationId xmlns:a16="http://schemas.microsoft.com/office/drawing/2014/main" id="{AADEC725-7DDF-44CA-90A6-852C63E390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9963" y="4168775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47640" imgH="622080" progId="Equation.DSMT4">
                  <p:embed/>
                </p:oleObj>
              </mc:Choice>
              <mc:Fallback>
                <p:oleObj name="Equation" r:id="rId14" imgW="64764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4168775"/>
                        <a:ext cx="647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214F445D-C7C2-472B-B8A9-C67C2A1568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9850" y="5768975"/>
          <a:ext cx="546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215640" progId="Equation.DSMT4">
                  <p:embed/>
                </p:oleObj>
              </mc:Choice>
              <mc:Fallback>
                <p:oleObj name="Equation" r:id="rId16" imgW="545760" imgH="215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5768975"/>
                        <a:ext cx="5461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kstniOkvir 42">
            <a:extLst>
              <a:ext uri="{FF2B5EF4-FFF2-40B4-BE49-F238E27FC236}">
                <a16:creationId xmlns:a16="http://schemas.microsoft.com/office/drawing/2014/main" id="{DA1B30FF-DD92-4E70-8CBC-1D07732C3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4319588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 + </a:t>
            </a:r>
            <a:r>
              <a:rPr lang="hr-HR" altLang="sr-Latn-RS" i="1"/>
              <a:t>y</a:t>
            </a:r>
            <a:r>
              <a:rPr lang="hr-HR" altLang="sr-Latn-RS"/>
              <a:t> = 12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916DCF50-BCDC-49C6-AE87-7ABD74E4E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3" y="4845050"/>
            <a:ext cx="1643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  <a:r>
              <a:rPr lang="hr-HR" altLang="sr-Latn-RS"/>
              <a:t> = 12 – 4</a:t>
            </a: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8A32DE70-132D-418C-9456-CF281A10D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3" y="5403850"/>
            <a:ext cx="1643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  <a:r>
              <a:rPr lang="hr-HR" altLang="sr-Latn-RS"/>
              <a:t> = 8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4453C6C9-8FD7-41A6-AE9B-0EB0C18828DF}"/>
              </a:ext>
            </a:extLst>
          </p:cNvPr>
          <p:cNvSpPr/>
          <p:nvPr/>
        </p:nvSpPr>
        <p:spPr>
          <a:xfrm>
            <a:off x="1128713" y="5678488"/>
            <a:ext cx="971550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059FF94C-A4E8-4D92-A99A-1280E01B72AA}"/>
              </a:ext>
            </a:extLst>
          </p:cNvPr>
          <p:cNvSpPr/>
          <p:nvPr/>
        </p:nvSpPr>
        <p:spPr>
          <a:xfrm>
            <a:off x="4894263" y="5402263"/>
            <a:ext cx="969962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411203E3-816D-46C1-9C76-E731A6E76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513" y="3567113"/>
            <a:ext cx="48879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Dobiveno rješenje za </a:t>
            </a:r>
            <a:r>
              <a:rPr lang="hr-HR" altLang="sr-Latn-RS" i="1"/>
              <a:t>x</a:t>
            </a:r>
            <a:r>
              <a:rPr lang="hr-HR" altLang="sr-Latn-RS"/>
              <a:t> uvrstimo u bilo koju jednadžbu sustava:</a:t>
            </a: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89885E26-F4B7-4853-80E0-E5DA96198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9550" y="5395913"/>
            <a:ext cx="19859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1600" b="1"/>
              <a:t>RJEŠENJE SUSTAVA: </a:t>
            </a:r>
          </a:p>
          <a:p>
            <a:pPr algn="ctr" eaLnBrk="1" hangingPunct="1"/>
            <a:r>
              <a:rPr lang="hr-HR" altLang="sr-Latn-RS"/>
              <a:t>( 4, 8)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CA7F1C6F-3240-4DFF-BC99-F82210D87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6276975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Ne zaboravite provjeru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6" grpId="0"/>
      <p:bldP spid="30" grpId="0" animBg="1"/>
      <p:bldP spid="30" grpId="1" animBg="1"/>
      <p:bldP spid="31" grpId="0" animBg="1"/>
      <p:bldP spid="31" grpId="1" animBg="1"/>
      <p:bldP spid="33" grpId="0"/>
      <p:bldP spid="33" grpId="1"/>
      <p:bldP spid="34" grpId="0" animBg="1"/>
      <p:bldP spid="34" grpId="1" animBg="1"/>
      <p:bldP spid="43" grpId="0"/>
      <p:bldP spid="44" grpId="0"/>
      <p:bldP spid="45" grpId="0"/>
      <p:bldP spid="46" grpId="0" animBg="1"/>
      <p:bldP spid="47" grpId="0" animBg="1"/>
      <p:bldP spid="48" grpId="0"/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kstniOkvir 2">
            <a:extLst>
              <a:ext uri="{FF2B5EF4-FFF2-40B4-BE49-F238E27FC236}">
                <a16:creationId xmlns:a16="http://schemas.microsoft.com/office/drawing/2014/main" id="{AEACEEC0-D140-479C-9FA8-07B2AAAC9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838200"/>
            <a:ext cx="164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i="1"/>
              <a:t>x</a:t>
            </a:r>
            <a:r>
              <a:rPr lang="hr-HR" altLang="sr-Latn-RS"/>
              <a:t> –  3</a:t>
            </a:r>
            <a:r>
              <a:rPr lang="hr-HR" altLang="sr-Latn-RS" i="1"/>
              <a:t>y</a:t>
            </a:r>
            <a:r>
              <a:rPr lang="hr-HR" altLang="sr-Latn-RS"/>
              <a:t> = 7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9E07D27E-0B7A-476E-8702-1E051CA2F9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1492250"/>
          <a:ext cx="1257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266400" progId="Equation.DSMT4">
                  <p:embed/>
                </p:oleObj>
              </mc:Choice>
              <mc:Fallback>
                <p:oleObj name="Equation" r:id="rId2" imgW="1257120" imgH="26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1492250"/>
                        <a:ext cx="1257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TekstniOkvir 13">
            <a:extLst>
              <a:ext uri="{FF2B5EF4-FFF2-40B4-BE49-F238E27FC236}">
                <a16:creationId xmlns:a16="http://schemas.microsoft.com/office/drawing/2014/main" id="{99B3C7D8-5CA9-4281-B3E2-747990EFB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60350"/>
            <a:ext cx="5226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Riješimo sustav metodom suprotnih koeficijenata: </a:t>
            </a:r>
          </a:p>
        </p:txBody>
      </p: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B246CA70-45A3-43A1-A4CA-0F4ED542F1CA}"/>
              </a:ext>
            </a:extLst>
          </p:cNvPr>
          <p:cNvCxnSpPr/>
          <p:nvPr/>
        </p:nvCxnSpPr>
        <p:spPr>
          <a:xfrm rot="5400000">
            <a:off x="2212975" y="914400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6FE0ABF1-75E3-42D4-828F-D2986DE65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38" y="823913"/>
            <a:ext cx="1106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· </a:t>
            </a:r>
            <a:r>
              <a:rPr lang="hr-HR" altLang="sr-Latn-RS"/>
              <a:t>(–1)</a:t>
            </a:r>
          </a:p>
        </p:txBody>
      </p: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7B4A1658-324B-4DF0-B15A-AB11874EB768}"/>
              </a:ext>
            </a:extLst>
          </p:cNvPr>
          <p:cNvCxnSpPr/>
          <p:nvPr/>
        </p:nvCxnSpPr>
        <p:spPr>
          <a:xfrm>
            <a:off x="688975" y="1930400"/>
            <a:ext cx="24145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A2390B5F-5243-44BF-9DD5-61CF3D75A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146300"/>
            <a:ext cx="207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2</a:t>
            </a:r>
            <a:r>
              <a:rPr lang="hr-HR" altLang="sr-Latn-RS" i="1"/>
              <a:t>x</a:t>
            </a:r>
            <a:r>
              <a:rPr lang="hr-HR" altLang="sr-Latn-RS"/>
              <a:t> + 3</a:t>
            </a:r>
            <a:r>
              <a:rPr lang="hr-HR" altLang="sr-Latn-RS" i="1"/>
              <a:t>y</a:t>
            </a:r>
            <a:r>
              <a:rPr lang="hr-HR" altLang="sr-Latn-RS"/>
              <a:t> = – 7</a:t>
            </a:r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DB6A8699-E877-4BA2-893D-0E2D78EA4A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3788" y="2747963"/>
          <a:ext cx="1257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266400" progId="Equation.DSMT4">
                  <p:embed/>
                </p:oleObj>
              </mc:Choice>
              <mc:Fallback>
                <p:oleObj name="Equation" r:id="rId4" imgW="1257120" imgH="266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2747963"/>
                        <a:ext cx="1257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342702D3-82F2-4304-A017-778EED2DF446}"/>
              </a:ext>
            </a:extLst>
          </p:cNvPr>
          <p:cNvCxnSpPr/>
          <p:nvPr/>
        </p:nvCxnSpPr>
        <p:spPr>
          <a:xfrm>
            <a:off x="700088" y="3257550"/>
            <a:ext cx="2416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123B352B-1574-47D5-8D5D-540BDC1BC5C5}"/>
              </a:ext>
            </a:extLst>
          </p:cNvPr>
          <p:cNvCxnSpPr/>
          <p:nvPr/>
        </p:nvCxnSpPr>
        <p:spPr>
          <a:xfrm rot="5400000">
            <a:off x="2082006" y="2556669"/>
            <a:ext cx="1004888" cy="203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DBE231A0-EACF-43F1-B6F9-893615452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2471738"/>
            <a:ext cx="530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+</a:t>
            </a:r>
          </a:p>
        </p:txBody>
      </p: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3CB8C504-FE32-43BD-91E2-03BC34FDBB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624263"/>
          <a:ext cx="977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66400" progId="Equation.DSMT4">
                  <p:embed/>
                </p:oleObj>
              </mc:Choice>
              <mc:Fallback>
                <p:oleObj name="Equation" r:id="rId6" imgW="97776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24263"/>
                        <a:ext cx="9779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F9A2E2D1-0977-41E7-92A1-04E941ABBC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8638" y="3636963"/>
          <a:ext cx="584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15640" progId="Equation.DSMT4">
                  <p:embed/>
                </p:oleObj>
              </mc:Choice>
              <mc:Fallback>
                <p:oleObj name="Equation" r:id="rId8" imgW="583920" imgH="215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3636963"/>
                        <a:ext cx="5842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Elipsa 29">
            <a:extLst>
              <a:ext uri="{FF2B5EF4-FFF2-40B4-BE49-F238E27FC236}">
                <a16:creationId xmlns:a16="http://schemas.microsoft.com/office/drawing/2014/main" id="{0157B4C5-3821-437F-9156-E908B121BC1A}"/>
              </a:ext>
            </a:extLst>
          </p:cNvPr>
          <p:cNvSpPr/>
          <p:nvPr/>
        </p:nvSpPr>
        <p:spPr>
          <a:xfrm>
            <a:off x="823913" y="1998663"/>
            <a:ext cx="688975" cy="1252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CDDE7C94-864B-4B3B-BC5E-F3ED86C983E3}"/>
              </a:ext>
            </a:extLst>
          </p:cNvPr>
          <p:cNvSpPr/>
          <p:nvPr/>
        </p:nvSpPr>
        <p:spPr>
          <a:xfrm>
            <a:off x="1338263" y="1979613"/>
            <a:ext cx="687387" cy="125412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2" name="Obični oblačić 31">
            <a:extLst>
              <a:ext uri="{FF2B5EF4-FFF2-40B4-BE49-F238E27FC236}">
                <a16:creationId xmlns:a16="http://schemas.microsoft.com/office/drawing/2014/main" id="{4A4D64CC-683B-4A19-9E99-B20705C80E73}"/>
              </a:ext>
            </a:extLst>
          </p:cNvPr>
          <p:cNvSpPr/>
          <p:nvPr/>
        </p:nvSpPr>
        <p:spPr>
          <a:xfrm>
            <a:off x="2889957" y="1095022"/>
            <a:ext cx="2540000" cy="485423"/>
          </a:xfrm>
          <a:prstGeom prst="cloudCallout">
            <a:avLst>
              <a:gd name="adj1" fmla="val -79055"/>
              <a:gd name="adj2" fmla="val 142988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B46F669D-5C73-4C11-995D-8D29732E8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1139825"/>
            <a:ext cx="190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2</a:t>
            </a:r>
            <a:r>
              <a:rPr lang="hr-HR" altLang="sr-Latn-RS" i="1"/>
              <a:t>x</a:t>
            </a:r>
            <a:r>
              <a:rPr lang="hr-HR" altLang="sr-Latn-RS"/>
              <a:t> + 2</a:t>
            </a:r>
            <a:r>
              <a:rPr lang="hr-HR" altLang="sr-Latn-RS" i="1"/>
              <a:t>x</a:t>
            </a:r>
            <a:r>
              <a:rPr lang="hr-HR" altLang="sr-Latn-RS"/>
              <a:t> = 0</a:t>
            </a:r>
          </a:p>
        </p:txBody>
      </p:sp>
      <p:sp>
        <p:nvSpPr>
          <p:cNvPr id="34" name="Elipsa 33">
            <a:extLst>
              <a:ext uri="{FF2B5EF4-FFF2-40B4-BE49-F238E27FC236}">
                <a16:creationId xmlns:a16="http://schemas.microsoft.com/office/drawing/2014/main" id="{8DB03F70-B224-4C9B-AE81-9F006E1AA7C8}"/>
              </a:ext>
            </a:extLst>
          </p:cNvPr>
          <p:cNvSpPr/>
          <p:nvPr/>
        </p:nvSpPr>
        <p:spPr>
          <a:xfrm>
            <a:off x="1941513" y="1979613"/>
            <a:ext cx="688975" cy="12541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chemeClr val="tx1"/>
              </a:solidFill>
              <a:cs typeface="Arial" charset="0"/>
            </a:endParaRPr>
          </a:p>
        </p:txBody>
      </p:sp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6B917B2B-DE7E-42CF-B9CB-C8B223C036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6975" y="4333875"/>
          <a:ext cx="812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266400" progId="Equation.DSMT4">
                  <p:embed/>
                </p:oleObj>
              </mc:Choice>
              <mc:Fallback>
                <p:oleObj name="Equation" r:id="rId10" imgW="812520" imgH="266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4333875"/>
                        <a:ext cx="812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9B7183A0-AEE4-4573-8990-E30E2DE847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0638" y="4852988"/>
          <a:ext cx="647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66400" progId="Equation.DSMT4">
                  <p:embed/>
                </p:oleObj>
              </mc:Choice>
              <mc:Fallback>
                <p:oleObj name="Equation" r:id="rId12" imgW="647640" imgH="26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4852988"/>
                        <a:ext cx="647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Ravni poveznik 36">
            <a:extLst>
              <a:ext uri="{FF2B5EF4-FFF2-40B4-BE49-F238E27FC236}">
                <a16:creationId xmlns:a16="http://schemas.microsoft.com/office/drawing/2014/main" id="{8B68D9B4-3F60-43DF-9FE0-3537EDF26041}"/>
              </a:ext>
            </a:extLst>
          </p:cNvPr>
          <p:cNvCxnSpPr/>
          <p:nvPr/>
        </p:nvCxnSpPr>
        <p:spPr>
          <a:xfrm rot="5400000">
            <a:off x="1890713" y="4362450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8">
            <a:extLst>
              <a:ext uri="{FF2B5EF4-FFF2-40B4-BE49-F238E27FC236}">
                <a16:creationId xmlns:a16="http://schemas.microsoft.com/office/drawing/2014/main" id="{58444A78-FDF7-4350-9AA5-C29C617B39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6950" y="4332288"/>
          <a:ext cx="254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00" imgH="228600" progId="Equation.DSMT4">
                  <p:embed/>
                </p:oleObj>
              </mc:Choice>
              <mc:Fallback>
                <p:oleObj name="Equation" r:id="rId14" imgW="2538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4332288"/>
                        <a:ext cx="2540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kstniOkvir 42">
            <a:extLst>
              <a:ext uri="{FF2B5EF4-FFF2-40B4-BE49-F238E27FC236}">
                <a16:creationId xmlns:a16="http://schemas.microsoft.com/office/drawing/2014/main" id="{42616019-36A3-4DC2-8BE1-4FF36F383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3268663"/>
            <a:ext cx="2528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2x – 3 </a:t>
            </a:r>
            <a:r>
              <a:rPr lang="hr-HR" altLang="sr-Latn-RS">
                <a:sym typeface="Symbol" panose="05050102010706020507" pitchFamily="18" charset="2"/>
              </a:rPr>
              <a:t>· (–1) </a:t>
            </a:r>
            <a:r>
              <a:rPr lang="hr-HR" altLang="sr-Latn-RS"/>
              <a:t>= 7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160F7E87-1AFB-42A9-B5C7-5941A1B21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37941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i="1"/>
              <a:t>x + </a:t>
            </a:r>
            <a:r>
              <a:rPr lang="hr-HR" altLang="sr-Latn-RS"/>
              <a:t>3</a:t>
            </a:r>
            <a:r>
              <a:rPr lang="hr-HR" altLang="sr-Latn-RS" i="1"/>
              <a:t> </a:t>
            </a:r>
            <a:r>
              <a:rPr lang="hr-HR" altLang="sr-Latn-RS"/>
              <a:t>= 7</a:t>
            </a: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5B89BFA0-4CDC-4BED-BCA3-114885D71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43529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i="1"/>
              <a:t>x</a:t>
            </a:r>
            <a:r>
              <a:rPr lang="hr-HR" altLang="sr-Latn-RS"/>
              <a:t> = 7 – 3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99C9082D-8CE4-4655-99FA-2551F69C1750}"/>
              </a:ext>
            </a:extLst>
          </p:cNvPr>
          <p:cNvSpPr/>
          <p:nvPr/>
        </p:nvSpPr>
        <p:spPr>
          <a:xfrm>
            <a:off x="1128713" y="4786313"/>
            <a:ext cx="971550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7063A9EB-3D1D-4201-89C8-1D1F55B4EC12}"/>
              </a:ext>
            </a:extLst>
          </p:cNvPr>
          <p:cNvSpPr/>
          <p:nvPr/>
        </p:nvSpPr>
        <p:spPr>
          <a:xfrm>
            <a:off x="4543425" y="5434013"/>
            <a:ext cx="971550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DCE0A274-E56C-47A3-9A40-1D1D3E9D2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513" y="2516188"/>
            <a:ext cx="48879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Dobiveno rješenje za </a:t>
            </a:r>
            <a:r>
              <a:rPr lang="hr-HR" altLang="sr-Latn-RS" i="1"/>
              <a:t>y</a:t>
            </a:r>
            <a:r>
              <a:rPr lang="hr-HR" altLang="sr-Latn-RS"/>
              <a:t> uvrstimo u bilo koju jednadžbu sustava (npr. u prvu):</a:t>
            </a: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53E8F64C-A2AF-4D19-AE3A-FC6816A8C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9550" y="5395913"/>
            <a:ext cx="19859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1600" b="1"/>
              <a:t>RJEŠENJE SUSTAVA: </a:t>
            </a:r>
          </a:p>
          <a:p>
            <a:pPr algn="ctr" eaLnBrk="1" hangingPunct="1"/>
            <a:r>
              <a:rPr lang="hr-HR" altLang="sr-Latn-RS"/>
              <a:t>( 2, –1)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2A9978F3-FF82-4AAE-A47A-E93F88DDC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1225" y="6276975"/>
            <a:ext cx="2754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Ne zaboravite provjeru!</a:t>
            </a: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91FB427A-4CD8-42FA-8F6C-E3B6E9B77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4878388"/>
            <a:ext cx="164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i="1"/>
              <a:t>x</a:t>
            </a:r>
            <a:r>
              <a:rPr lang="hr-HR" altLang="sr-Latn-RS"/>
              <a:t> = 4</a:t>
            </a: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5ABE1DBB-1F15-428A-A9D5-A758D12C7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5437188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/>
              <a:t>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6" grpId="0"/>
      <p:bldP spid="30" grpId="0" animBg="1"/>
      <p:bldP spid="30" grpId="1" animBg="1"/>
      <p:bldP spid="31" grpId="0" animBg="1"/>
      <p:bldP spid="31" grpId="1" animBg="1"/>
      <p:bldP spid="33" grpId="0"/>
      <p:bldP spid="33" grpId="1"/>
      <p:bldP spid="34" grpId="0" animBg="1"/>
      <p:bldP spid="34" grpId="1" animBg="1"/>
      <p:bldP spid="43" grpId="0"/>
      <p:bldP spid="44" grpId="0"/>
      <p:bldP spid="45" grpId="0"/>
      <p:bldP spid="46" grpId="0" animBg="1"/>
      <p:bldP spid="47" grpId="0" animBg="1"/>
      <p:bldP spid="48" grpId="0"/>
      <p:bldP spid="49" grpId="0"/>
      <p:bldP spid="50" grpId="0"/>
      <p:bldP spid="35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TekstniOkvir 2">
            <a:extLst>
              <a:ext uri="{FF2B5EF4-FFF2-40B4-BE49-F238E27FC236}">
                <a16:creationId xmlns:a16="http://schemas.microsoft.com/office/drawing/2014/main" id="{FF61BB51-1336-4009-B7D9-761824CCD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838200"/>
            <a:ext cx="164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</a:t>
            </a:r>
            <a:r>
              <a:rPr lang="hr-HR" altLang="sr-Latn-RS" i="1"/>
              <a:t>x</a:t>
            </a:r>
            <a:r>
              <a:rPr lang="hr-HR" altLang="sr-Latn-RS"/>
              <a:t> – 3</a:t>
            </a:r>
            <a:r>
              <a:rPr lang="hr-HR" altLang="sr-Latn-RS" i="1"/>
              <a:t>y</a:t>
            </a:r>
            <a:r>
              <a:rPr lang="hr-HR" altLang="sr-Latn-RS"/>
              <a:t> = 13</a:t>
            </a: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9F1FDE2F-A7B3-4B5B-B930-CD198AE403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1492250"/>
          <a:ext cx="1257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266400" progId="Equation.DSMT4">
                  <p:embed/>
                </p:oleObj>
              </mc:Choice>
              <mc:Fallback>
                <p:oleObj name="Equation" r:id="rId2" imgW="1257120" imgH="26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1492250"/>
                        <a:ext cx="1257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kstniOkvir 13">
            <a:extLst>
              <a:ext uri="{FF2B5EF4-FFF2-40B4-BE49-F238E27FC236}">
                <a16:creationId xmlns:a16="http://schemas.microsoft.com/office/drawing/2014/main" id="{2EB9D13D-7AFB-40AC-BD28-32E844E35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60350"/>
            <a:ext cx="5226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Riješimo sustav metodom suprotnih koeficijenata: </a:t>
            </a:r>
          </a:p>
        </p:txBody>
      </p: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5CABBE29-9F5C-40E3-BE84-E346FC77F4AA}"/>
              </a:ext>
            </a:extLst>
          </p:cNvPr>
          <p:cNvCxnSpPr/>
          <p:nvPr/>
        </p:nvCxnSpPr>
        <p:spPr>
          <a:xfrm rot="5400000">
            <a:off x="2212975" y="914400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EB9D8D9C-87AE-4F6A-9384-C90205565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1738" y="823913"/>
            <a:ext cx="11064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· </a:t>
            </a:r>
            <a:r>
              <a:rPr lang="hr-HR" altLang="sr-Latn-RS"/>
              <a:t>2</a:t>
            </a:r>
          </a:p>
        </p:txBody>
      </p: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5D54A462-D147-4F3E-BD40-680B62AA56D1}"/>
              </a:ext>
            </a:extLst>
          </p:cNvPr>
          <p:cNvCxnSpPr/>
          <p:nvPr/>
        </p:nvCxnSpPr>
        <p:spPr>
          <a:xfrm>
            <a:off x="688975" y="1930400"/>
            <a:ext cx="24145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B901B212-B2DC-406B-8A49-FA6DF7E77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338" y="2146300"/>
            <a:ext cx="2078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8</a:t>
            </a:r>
            <a:r>
              <a:rPr lang="hr-HR" altLang="sr-Latn-RS" i="1"/>
              <a:t>x</a:t>
            </a:r>
            <a:r>
              <a:rPr lang="hr-HR" altLang="sr-Latn-RS"/>
              <a:t> – 6</a:t>
            </a:r>
            <a:r>
              <a:rPr lang="hr-HR" altLang="sr-Latn-RS" i="1"/>
              <a:t>y</a:t>
            </a:r>
            <a:r>
              <a:rPr lang="hr-HR" altLang="sr-Latn-RS"/>
              <a:t> = 26</a:t>
            </a:r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7EC5C4D3-FE9B-4B71-BBBB-56ADEF3FFB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7588" y="2747963"/>
          <a:ext cx="1409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266400" progId="Equation.DSMT4">
                  <p:embed/>
                </p:oleObj>
              </mc:Choice>
              <mc:Fallback>
                <p:oleObj name="Equation" r:id="rId4" imgW="1409400" imgH="266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2747963"/>
                        <a:ext cx="1409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Ravni poveznik 22">
            <a:extLst>
              <a:ext uri="{FF2B5EF4-FFF2-40B4-BE49-F238E27FC236}">
                <a16:creationId xmlns:a16="http://schemas.microsoft.com/office/drawing/2014/main" id="{696D3997-FEDF-4166-B784-D49A79D07DEF}"/>
              </a:ext>
            </a:extLst>
          </p:cNvPr>
          <p:cNvCxnSpPr/>
          <p:nvPr/>
        </p:nvCxnSpPr>
        <p:spPr>
          <a:xfrm>
            <a:off x="700088" y="3257550"/>
            <a:ext cx="2416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F8E7E783-D137-4FE7-B556-D1E61C9E152E}"/>
              </a:ext>
            </a:extLst>
          </p:cNvPr>
          <p:cNvCxnSpPr/>
          <p:nvPr/>
        </p:nvCxnSpPr>
        <p:spPr>
          <a:xfrm rot="5400000">
            <a:off x="2082006" y="2556669"/>
            <a:ext cx="1004888" cy="203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CF47F354-F33F-4C9F-A450-A0DED946B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2471738"/>
            <a:ext cx="530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+</a:t>
            </a:r>
          </a:p>
        </p:txBody>
      </p:sp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9C3EF476-9A99-48EE-9EDF-B55B69D63A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000" y="3643313"/>
          <a:ext cx="10795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228600" progId="Equation.DSMT4">
                  <p:embed/>
                </p:oleObj>
              </mc:Choice>
              <mc:Fallback>
                <p:oleObj name="Equation" r:id="rId6" imgW="107928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643313"/>
                        <a:ext cx="10795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7BB34500-73B5-478D-813B-F9C2E7C4B3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3238" y="3630613"/>
          <a:ext cx="635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28600" progId="Equation.DSMT4">
                  <p:embed/>
                </p:oleObj>
              </mc:Choice>
              <mc:Fallback>
                <p:oleObj name="Equation" r:id="rId8" imgW="63468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3630613"/>
                        <a:ext cx="6350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Elipsa 29">
            <a:extLst>
              <a:ext uri="{FF2B5EF4-FFF2-40B4-BE49-F238E27FC236}">
                <a16:creationId xmlns:a16="http://schemas.microsoft.com/office/drawing/2014/main" id="{DC59D4D6-69C8-4305-8259-77A5149FA430}"/>
              </a:ext>
            </a:extLst>
          </p:cNvPr>
          <p:cNvSpPr/>
          <p:nvPr/>
        </p:nvSpPr>
        <p:spPr>
          <a:xfrm>
            <a:off x="823913" y="1998663"/>
            <a:ext cx="688975" cy="1252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FA03C449-1F1B-4329-AE58-5285DE030A62}"/>
              </a:ext>
            </a:extLst>
          </p:cNvPr>
          <p:cNvSpPr/>
          <p:nvPr/>
        </p:nvSpPr>
        <p:spPr>
          <a:xfrm>
            <a:off x="1338263" y="1979613"/>
            <a:ext cx="687387" cy="125412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4" name="Elipsa 33">
            <a:extLst>
              <a:ext uri="{FF2B5EF4-FFF2-40B4-BE49-F238E27FC236}">
                <a16:creationId xmlns:a16="http://schemas.microsoft.com/office/drawing/2014/main" id="{B0AE616C-2621-4496-A245-5FC29DC0DA41}"/>
              </a:ext>
            </a:extLst>
          </p:cNvPr>
          <p:cNvSpPr/>
          <p:nvPr/>
        </p:nvSpPr>
        <p:spPr>
          <a:xfrm>
            <a:off x="1941513" y="1979613"/>
            <a:ext cx="688975" cy="12541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chemeClr val="tx1"/>
              </a:solidFill>
              <a:cs typeface="Arial" charset="0"/>
            </a:endParaRPr>
          </a:p>
        </p:txBody>
      </p:sp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A6BE3914-7156-44FB-8A92-35A924D7F1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9825" y="4352925"/>
          <a:ext cx="927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228600" progId="Equation.DSMT4">
                  <p:embed/>
                </p:oleObj>
              </mc:Choice>
              <mc:Fallback>
                <p:oleObj name="Equation" r:id="rId10" imgW="9270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4352925"/>
                        <a:ext cx="927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D13796DA-3373-4388-A959-ADE7877F95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6838" y="4878388"/>
          <a:ext cx="495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215640" progId="Equation.DSMT4">
                  <p:embed/>
                </p:oleObj>
              </mc:Choice>
              <mc:Fallback>
                <p:oleObj name="Equation" r:id="rId12" imgW="495000" imgH="215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4878388"/>
                        <a:ext cx="495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Ravni poveznik 36">
            <a:extLst>
              <a:ext uri="{FF2B5EF4-FFF2-40B4-BE49-F238E27FC236}">
                <a16:creationId xmlns:a16="http://schemas.microsoft.com/office/drawing/2014/main" id="{B6D90771-A9A6-45EE-9706-2072D231FA7D}"/>
              </a:ext>
            </a:extLst>
          </p:cNvPr>
          <p:cNvCxnSpPr/>
          <p:nvPr/>
        </p:nvCxnSpPr>
        <p:spPr>
          <a:xfrm rot="5400000">
            <a:off x="1890713" y="4362450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8">
            <a:extLst>
              <a:ext uri="{FF2B5EF4-FFF2-40B4-BE49-F238E27FC236}">
                <a16:creationId xmlns:a16="http://schemas.microsoft.com/office/drawing/2014/main" id="{53A591C7-D6ED-40E6-BE59-20171EAD5B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6475" y="4332288"/>
          <a:ext cx="393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228600" progId="Equation.DSMT4">
                  <p:embed/>
                </p:oleObj>
              </mc:Choice>
              <mc:Fallback>
                <p:oleObj name="Equation" r:id="rId14" imgW="39348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4332288"/>
                        <a:ext cx="3937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kstniOkvir 42">
            <a:extLst>
              <a:ext uri="{FF2B5EF4-FFF2-40B4-BE49-F238E27FC236}">
                <a16:creationId xmlns:a16="http://schemas.microsoft.com/office/drawing/2014/main" id="{D972462E-C704-4B0E-BB5D-A42522C99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3268663"/>
            <a:ext cx="2528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 </a:t>
            </a:r>
            <a:r>
              <a:rPr lang="hr-HR" altLang="sr-Latn-RS">
                <a:sym typeface="Symbol" panose="05050102010706020507" pitchFamily="18" charset="2"/>
              </a:rPr>
              <a:t>· 1</a:t>
            </a:r>
            <a:r>
              <a:rPr lang="hr-HR" altLang="sr-Latn-RS"/>
              <a:t> – 3</a:t>
            </a:r>
            <a:r>
              <a:rPr lang="hr-HR" altLang="sr-Latn-RS" i="1">
                <a:sym typeface="Symbol" panose="05050102010706020507" pitchFamily="18" charset="2"/>
              </a:rPr>
              <a:t>y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/>
              <a:t>= 13</a:t>
            </a:r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E754753E-0A6D-465A-9CA3-8273103CF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37941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4 – 3</a:t>
            </a:r>
            <a:r>
              <a:rPr lang="hr-HR" altLang="sr-Latn-RS" i="1"/>
              <a:t>y </a:t>
            </a:r>
            <a:r>
              <a:rPr lang="hr-HR" altLang="sr-Latn-RS"/>
              <a:t>= 13</a:t>
            </a:r>
          </a:p>
        </p:txBody>
      </p:sp>
      <p:sp>
        <p:nvSpPr>
          <p:cNvPr id="45" name="TekstniOkvir 44">
            <a:extLst>
              <a:ext uri="{FF2B5EF4-FFF2-40B4-BE49-F238E27FC236}">
                <a16:creationId xmlns:a16="http://schemas.microsoft.com/office/drawing/2014/main" id="{CAAD57E9-177F-4E01-9538-31D01DFCF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4352925"/>
            <a:ext cx="1643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 3</a:t>
            </a:r>
            <a:r>
              <a:rPr lang="hr-HR" altLang="sr-Latn-RS" i="1"/>
              <a:t>y</a:t>
            </a:r>
            <a:r>
              <a:rPr lang="hr-HR" altLang="sr-Latn-RS"/>
              <a:t> = 13 – 4</a:t>
            </a:r>
          </a:p>
        </p:txBody>
      </p:sp>
      <p:sp>
        <p:nvSpPr>
          <p:cNvPr id="46" name="Pravokutnik 45">
            <a:extLst>
              <a:ext uri="{FF2B5EF4-FFF2-40B4-BE49-F238E27FC236}">
                <a16:creationId xmlns:a16="http://schemas.microsoft.com/office/drawing/2014/main" id="{24EAD733-4A66-4935-B667-3A869FD10F12}"/>
              </a:ext>
            </a:extLst>
          </p:cNvPr>
          <p:cNvSpPr/>
          <p:nvPr/>
        </p:nvSpPr>
        <p:spPr>
          <a:xfrm>
            <a:off x="1128713" y="4786313"/>
            <a:ext cx="971550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7" name="Pravokutnik 46">
            <a:extLst>
              <a:ext uri="{FF2B5EF4-FFF2-40B4-BE49-F238E27FC236}">
                <a16:creationId xmlns:a16="http://schemas.microsoft.com/office/drawing/2014/main" id="{1DBEC079-3923-4692-864C-0E9BD61A17B2}"/>
              </a:ext>
            </a:extLst>
          </p:cNvPr>
          <p:cNvSpPr/>
          <p:nvPr/>
        </p:nvSpPr>
        <p:spPr>
          <a:xfrm>
            <a:off x="4543425" y="5434013"/>
            <a:ext cx="971550" cy="3952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34EF2F1C-B886-4714-8347-03E88DB64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513" y="2516188"/>
            <a:ext cx="48879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Dobiveno rješenje za </a:t>
            </a:r>
            <a:r>
              <a:rPr lang="hr-HR" altLang="sr-Latn-RS" i="1"/>
              <a:t>y</a:t>
            </a:r>
            <a:r>
              <a:rPr lang="hr-HR" altLang="sr-Latn-RS"/>
              <a:t> uvrstimo u bilo koju jednadžbu sustava (npr. u prvu):</a:t>
            </a:r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87C6EB3F-C504-49A8-BA1F-586BD6624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9550" y="5395913"/>
            <a:ext cx="19859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1600" b="1"/>
              <a:t>RJEŠENJE SUSTAVA: </a:t>
            </a:r>
          </a:p>
          <a:p>
            <a:pPr algn="ctr" eaLnBrk="1" hangingPunct="1"/>
            <a:r>
              <a:rPr lang="hr-HR" altLang="sr-Latn-RS"/>
              <a:t>( 1, –3)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7EA50514-D03A-45BA-8864-B65EA5E5D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6276975"/>
            <a:ext cx="2681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Ne zaboravite provjeru !</a:t>
            </a: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A0001B5E-40B9-4595-BBB1-05D1F20E4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4878388"/>
            <a:ext cx="1643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–3</a:t>
            </a:r>
            <a:r>
              <a:rPr lang="hr-HR" altLang="sr-Latn-RS" i="1"/>
              <a:t>y</a:t>
            </a:r>
            <a:r>
              <a:rPr lang="hr-HR" altLang="sr-Latn-RS"/>
              <a:t> = 9</a:t>
            </a: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39674584-E4DF-454C-8083-044CA3EEC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5825" y="5437188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  <a:r>
              <a:rPr lang="hr-HR" altLang="sr-Latn-RS"/>
              <a:t> = –3</a:t>
            </a:r>
          </a:p>
        </p:txBody>
      </p:sp>
      <p:cxnSp>
        <p:nvCxnSpPr>
          <p:cNvPr id="39" name="Ravni poveznik 38">
            <a:extLst>
              <a:ext uri="{FF2B5EF4-FFF2-40B4-BE49-F238E27FC236}">
                <a16:creationId xmlns:a16="http://schemas.microsoft.com/office/drawing/2014/main" id="{54CE9F38-CD5F-496E-BE5C-39FBC4412CCD}"/>
              </a:ext>
            </a:extLst>
          </p:cNvPr>
          <p:cNvCxnSpPr/>
          <p:nvPr/>
        </p:nvCxnSpPr>
        <p:spPr>
          <a:xfrm rot="5400000">
            <a:off x="2206625" y="1495425"/>
            <a:ext cx="587375" cy="180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E27230A7-309A-49F5-877F-242F60812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75" y="1404938"/>
            <a:ext cx="1106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ym typeface="Symbol" panose="05050102010706020507" pitchFamily="18" charset="2"/>
              </a:rPr>
              <a:t>· </a:t>
            </a:r>
            <a:r>
              <a:rPr lang="hr-HR" altLang="sr-Latn-RS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6" grpId="0"/>
      <p:bldP spid="30" grpId="0" animBg="1"/>
      <p:bldP spid="30" grpId="1" animBg="1"/>
      <p:bldP spid="31" grpId="0" animBg="1"/>
      <p:bldP spid="31" grpId="1" animBg="1"/>
      <p:bldP spid="34" grpId="0" animBg="1"/>
      <p:bldP spid="34" grpId="1" animBg="1"/>
      <p:bldP spid="43" grpId="0"/>
      <p:bldP spid="44" grpId="0"/>
      <p:bldP spid="45" grpId="0"/>
      <p:bldP spid="46" grpId="0" animBg="1"/>
      <p:bldP spid="47" grpId="0" animBg="1"/>
      <p:bldP spid="48" grpId="0"/>
      <p:bldP spid="49" grpId="0"/>
      <p:bldP spid="50" grpId="0"/>
      <p:bldP spid="35" grpId="0"/>
      <p:bldP spid="36" grpId="0"/>
      <p:bldP spid="40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_metoda_suprotnih_koeficijenata</Template>
  <TotalTime>1</TotalTime>
  <Words>332</Words>
  <Application>Microsoft Office PowerPoint</Application>
  <PresentationFormat>Prikaz na zaslonu (4:3)</PresentationFormat>
  <Paragraphs>60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Math 7</vt:lpstr>
      <vt:lpstr>Equation</vt:lpstr>
      <vt:lpstr>4. SUSTAV DVIJU LINEARNIH JEDNADŽBI S DVJEMA NEPOZNANICAMA 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SUSTAV DVIJU LINEARNIH JEDNADŽBI S DVJEMA NEPOZNANICAMA </dc:title>
  <dc:creator>Jasminka Viljevac</dc:creator>
  <cp:lastModifiedBy>Jasminka Viljevac</cp:lastModifiedBy>
  <cp:revision>2</cp:revision>
  <dcterms:created xsi:type="dcterms:W3CDTF">2021-09-21T08:12:07Z</dcterms:created>
  <dcterms:modified xsi:type="dcterms:W3CDTF">2021-09-21T08:37:49Z</dcterms:modified>
</cp:coreProperties>
</file>